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57" r:id="rId3"/>
    <p:sldId id="296" r:id="rId4"/>
    <p:sldId id="293" r:id="rId5"/>
    <p:sldId id="295" r:id="rId6"/>
    <p:sldId id="258" r:id="rId7"/>
    <p:sldId id="259" r:id="rId8"/>
    <p:sldId id="299" r:id="rId9"/>
    <p:sldId id="273" r:id="rId10"/>
    <p:sldId id="294" r:id="rId11"/>
    <p:sldId id="269" r:id="rId12"/>
    <p:sldId id="285" r:id="rId13"/>
    <p:sldId id="278" r:id="rId14"/>
    <p:sldId id="284" r:id="rId15"/>
    <p:sldId id="263" r:id="rId16"/>
    <p:sldId id="264" r:id="rId17"/>
    <p:sldId id="289" r:id="rId18"/>
    <p:sldId id="292" r:id="rId19"/>
    <p:sldId id="280" r:id="rId20"/>
    <p:sldId id="281" r:id="rId21"/>
    <p:sldId id="287" r:id="rId22"/>
    <p:sldId id="282" r:id="rId23"/>
    <p:sldId id="277" r:id="rId24"/>
    <p:sldId id="279" r:id="rId25"/>
    <p:sldId id="272" r:id="rId26"/>
    <p:sldId id="261" r:id="rId27"/>
    <p:sldId id="283" r:id="rId28"/>
    <p:sldId id="290" r:id="rId29"/>
    <p:sldId id="286" r:id="rId30"/>
    <p:sldId id="276" r:id="rId31"/>
    <p:sldId id="266" r:id="rId32"/>
    <p:sldId id="275" r:id="rId33"/>
    <p:sldId id="265" r:id="rId34"/>
    <p:sldId id="274" r:id="rId35"/>
    <p:sldId id="271" r:id="rId36"/>
    <p:sldId id="267" r:id="rId37"/>
    <p:sldId id="268" r:id="rId38"/>
    <p:sldId id="260" r:id="rId39"/>
    <p:sldId id="291" r:id="rId40"/>
    <p:sldId id="297" r:id="rId41"/>
    <p:sldId id="270" r:id="rId42"/>
    <p:sldId id="288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6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3B787-82D4-B14A-864F-DBF2054EE39B}" type="datetimeFigureOut">
              <a:rPr lang="en-US" smtClean="0"/>
              <a:t>2014-04-04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45BD8-232C-1244-A928-5E5830FD33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56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2014-04-04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gi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“If I Had a Gun I’d Shoot Him”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01175"/>
            <a:ext cx="6400800" cy="1752600"/>
          </a:xfrm>
        </p:spPr>
        <p:txBody>
          <a:bodyPr/>
          <a:lstStyle/>
          <a:p>
            <a:r>
              <a:rPr lang="en-US" dirty="0" smtClean="0"/>
              <a:t>Being a Catholic Physician in an Era of “Choice”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71319" y="6094489"/>
            <a:ext cx="2481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Deacon Dr. Randy Abele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29401" y="6095319"/>
            <a:ext cx="1356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April 5,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293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Physicians and End-of-Life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 dirty="0" smtClean="0"/>
              <a:t>Euthanasia</a:t>
            </a:r>
          </a:p>
          <a:p>
            <a:pPr>
              <a:buFont typeface="Arial"/>
              <a:buChar char="•"/>
            </a:pPr>
            <a:r>
              <a:rPr lang="en-US" dirty="0" smtClean="0"/>
              <a:t>Physician-assisted Suicide</a:t>
            </a:r>
          </a:p>
          <a:p>
            <a:pPr>
              <a:buFont typeface="Arial"/>
              <a:buChar char="•"/>
            </a:pPr>
            <a:r>
              <a:rPr lang="en-US" dirty="0" smtClean="0"/>
              <a:t>Advance Care Directives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187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Physician’s Role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“The </a:t>
            </a:r>
            <a:r>
              <a:rPr lang="en-US" dirty="0"/>
              <a:t>physician's role is to make a diagnosis, and sound judgments about medical treatment, not whether the patient's life is worth living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47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6612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Primum</a:t>
            </a:r>
            <a:r>
              <a:rPr lang="en-US" dirty="0" smtClean="0"/>
              <a:t> non </a:t>
            </a:r>
            <a:r>
              <a:rPr lang="en-US" dirty="0" err="1" smtClean="0"/>
              <a:t>nocere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r>
              <a:rPr lang="en-US" dirty="0" smtClean="0"/>
              <a:t>Hippocratic oath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7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Affecting Physicians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Pluralistic culture:  colleagues and patients</a:t>
            </a:r>
          </a:p>
          <a:p>
            <a:r>
              <a:rPr lang="en-US" dirty="0" smtClean="0"/>
              <a:t>Rise of secularism – the “Godless society”</a:t>
            </a:r>
          </a:p>
          <a:p>
            <a:r>
              <a:rPr lang="en-US" dirty="0" smtClean="0"/>
              <a:t>Science – “We are not different than animals”</a:t>
            </a:r>
          </a:p>
          <a:p>
            <a:r>
              <a:rPr lang="en-US" dirty="0" smtClean="0"/>
              <a:t>Individualism &amp; desire for control or “choice”</a:t>
            </a:r>
          </a:p>
          <a:p>
            <a:r>
              <a:rPr lang="en-US" dirty="0" smtClean="0"/>
              <a:t>Consumer demand and “need to please”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50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/>
          <a:lstStyle/>
          <a:p>
            <a:r>
              <a:rPr lang="en-US" dirty="0" smtClean="0"/>
              <a:t>Euthanasia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 or omission that brings about the death of a </a:t>
            </a:r>
            <a:r>
              <a:rPr lang="en-US" dirty="0" smtClean="0"/>
              <a:t>person – the intent of the act is 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197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Euthanasia is not: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Withholding, withdrawing, </a:t>
            </a:r>
            <a:r>
              <a:rPr lang="en-US" dirty="0" smtClean="0"/>
              <a:t>or refusal of medical treatment</a:t>
            </a:r>
          </a:p>
          <a:p>
            <a:r>
              <a:rPr lang="en-US" dirty="0" smtClean="0"/>
              <a:t>Palliative care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369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Euthanasia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Confusion reigns about rights that we already have: the right to refuse or withdraw treatment.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479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Alberta Health Services?</a:t>
            </a:r>
            <a:endParaRPr lang="en-US" dirty="0"/>
          </a:p>
        </p:txBody>
      </p:sp>
      <p:pic>
        <p:nvPicPr>
          <p:cNvPr id="4" name="Content Placeholder 3" descr="images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844" r="-288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7905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191"/>
            <a:ext cx="8229600" cy="142500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Multiculturalism and Views of Euthanasia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52676"/>
            <a:ext cx="8229600" cy="3781206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Buddhism: mixed views - generally opposed</a:t>
            </a:r>
          </a:p>
          <a:p>
            <a:r>
              <a:rPr lang="en-US" dirty="0" smtClean="0"/>
              <a:t>Christian: Protestant conservative – opposed</a:t>
            </a:r>
          </a:p>
          <a:p>
            <a:r>
              <a:rPr lang="en-US" dirty="0" smtClean="0"/>
              <a:t>Christian: Protestant liberal – variable</a:t>
            </a:r>
          </a:p>
          <a:p>
            <a:r>
              <a:rPr lang="en-US" dirty="0" smtClean="0"/>
              <a:t>Christian Catholic – strongly opposed</a:t>
            </a:r>
          </a:p>
          <a:p>
            <a:r>
              <a:rPr lang="en-US" dirty="0" smtClean="0"/>
              <a:t>Hindu – effect on karma bad, good deed</a:t>
            </a:r>
          </a:p>
          <a:p>
            <a:r>
              <a:rPr lang="en-US" dirty="0" smtClean="0"/>
              <a:t>Islam – opposed</a:t>
            </a:r>
          </a:p>
          <a:p>
            <a:r>
              <a:rPr lang="en-US" dirty="0" smtClean="0"/>
              <a:t>Judaism – mostly opposed</a:t>
            </a:r>
          </a:p>
          <a:p>
            <a:r>
              <a:rPr lang="en-US" dirty="0" smtClean="0"/>
              <a:t>Sikhism – mostly opposed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825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Catholic Attitudes</a:t>
            </a:r>
            <a:endParaRPr lang="en-US" dirty="0"/>
          </a:p>
        </p:txBody>
      </p:sp>
      <p:pic>
        <p:nvPicPr>
          <p:cNvPr id="4" name="Content Placeholder 3" descr="sw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10" r="-6310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99024" y="6279155"/>
            <a:ext cx="773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Center for Applied Research in the Apostolate (CARA) at Georgetown University</a:t>
            </a:r>
          </a:p>
        </p:txBody>
      </p:sp>
    </p:spTree>
    <p:extLst>
      <p:ext uri="{BB962C8B-B14F-4D97-AF65-F5344CB8AC3E}">
        <p14:creationId xmlns:p14="http://schemas.microsoft.com/office/powerpoint/2010/main" val="1059897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Quebec Bill 52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guiding principle of this </a:t>
            </a:r>
            <a:r>
              <a:rPr lang="en-US" dirty="0" smtClean="0"/>
              <a:t>bill </a:t>
            </a:r>
            <a:r>
              <a:rPr lang="en-US" dirty="0" smtClean="0"/>
              <a:t>was</a:t>
            </a:r>
            <a:r>
              <a:rPr lang="en-US" dirty="0" smtClean="0"/>
              <a:t> </a:t>
            </a:r>
            <a:r>
              <a:rPr lang="en-US" dirty="0"/>
              <a:t>radical personal autonomy. The patient decides if their life is worth living. Or not. </a:t>
            </a:r>
            <a:endParaRPr lang="en-US" dirty="0" smtClean="0"/>
          </a:p>
          <a:p>
            <a:r>
              <a:rPr lang="en-US" dirty="0"/>
              <a:t>it’s part of the </a:t>
            </a:r>
            <a:r>
              <a:rPr lang="en-US" dirty="0" smtClean="0"/>
              <a:t>“progressive evolution </a:t>
            </a:r>
            <a:r>
              <a:rPr lang="en-US" dirty="0"/>
              <a:t>of social values” THAT YOU GET TO HAVE A DOCTOR KILL YOU </a:t>
            </a:r>
            <a:r>
              <a:rPr lang="en-US" u="heavy" dirty="0">
                <a:uFill>
                  <a:solidFill>
                    <a:srgbClr val="FF0000"/>
                  </a:solidFill>
                </a:uFill>
              </a:rPr>
              <a:t>IF YOU SO WISH</a:t>
            </a:r>
            <a:r>
              <a:rPr lang="en-US" dirty="0"/>
              <a:t>.  </a:t>
            </a:r>
          </a:p>
        </p:txBody>
      </p:sp>
    </p:spTree>
    <p:extLst>
      <p:ext uri="{BB962C8B-B14F-4D97-AF65-F5344CB8AC3E}">
        <p14:creationId xmlns:p14="http://schemas.microsoft.com/office/powerpoint/2010/main" val="2865158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PQ in Quebec – Bill 52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majority of people who are promoting Bill 52 are not doctors. </a:t>
            </a:r>
            <a:endParaRPr lang="en-US" dirty="0" smtClean="0"/>
          </a:p>
          <a:p>
            <a:r>
              <a:rPr lang="en-US" dirty="0" smtClean="0"/>
              <a:t>Most of physicians promoting the bill are not in clinical practice</a:t>
            </a:r>
          </a:p>
          <a:p>
            <a:r>
              <a:rPr lang="en-US" dirty="0" smtClean="0"/>
              <a:t>Bill died with election call – future?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41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term “medical aid in dying” is intended to make euthanasia into a “health issue” and therefore a provincial matter, circumventing the prohibition of euthanasia and physician assisted suicide in the Canadian Criminal Code, which is a federal matter.  </a:t>
            </a:r>
          </a:p>
        </p:txBody>
      </p:sp>
    </p:spTree>
    <p:extLst>
      <p:ext uri="{BB962C8B-B14F-4D97-AF65-F5344CB8AC3E}">
        <p14:creationId xmlns:p14="http://schemas.microsoft.com/office/powerpoint/2010/main" val="4233904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Physician’s Alliance for the Total Refusal of Euthanasia</a:t>
            </a:r>
            <a:endParaRPr lang="en-US" dirty="0"/>
          </a:p>
        </p:txBody>
      </p:sp>
      <p:pic>
        <p:nvPicPr>
          <p:cNvPr id="12" name="Content Placeholder 11" descr="declaration-html-blog-banner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4645" b="-94645"/>
          <a:stretch/>
        </p:blipFill>
        <p:spPr>
          <a:xfrm>
            <a:off x="827705" y="1913841"/>
            <a:ext cx="7516596" cy="4212322"/>
          </a:xfrm>
        </p:spPr>
      </p:pic>
    </p:spTree>
    <p:extLst>
      <p:ext uri="{BB962C8B-B14F-4D97-AF65-F5344CB8AC3E}">
        <p14:creationId xmlns:p14="http://schemas.microsoft.com/office/powerpoint/2010/main" val="4059045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Physician’s Alliance for the Total Refusal of Euthanasia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99495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Pro: access to care to alleviate suffering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       : respect for the wishes of the patient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       : universal access to palliative care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       : physician access to pain specialists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       : sedation to optimize patient comfort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       : to provoke death is not “medical care”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       : learn the harm caused in other countries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       : medical licensing bodies to support care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256691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Catholic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Allow the illness to take its course when: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no reasonable hope of benefit from treatment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when treatment incurs excessive burden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when death is imminent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when medical treatment just prolongs dying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144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Fluids and Nutrition at End-of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2004</a:t>
            </a:r>
            <a:r>
              <a:rPr lang="en-US" dirty="0" smtClean="0"/>
              <a:t>, </a:t>
            </a:r>
            <a:r>
              <a:rPr lang="en-US" dirty="0"/>
              <a:t>Pope </a:t>
            </a:r>
            <a:r>
              <a:rPr lang="en-US" dirty="0" smtClean="0"/>
              <a:t>Blessed John Paul II stated </a:t>
            </a:r>
            <a:r>
              <a:rPr lang="en-US" dirty="0"/>
              <a:t>that artificial feeding and hydration were not classified as extraordinary. </a:t>
            </a:r>
            <a:r>
              <a:rPr lang="en-US" dirty="0" smtClean="0"/>
              <a:t>(like bathing the patient or changing the patient’s position to prevent bedsores). </a:t>
            </a:r>
          </a:p>
          <a:p>
            <a:r>
              <a:rPr lang="en-US" dirty="0" smtClean="0"/>
              <a:t>“Death </a:t>
            </a:r>
            <a:r>
              <a:rPr lang="en-US" dirty="0"/>
              <a:t>by starvation or dehydration is, in fact, the only possible outcome as a result of their withdrawal. In this sense it ends up becoming, if done knowingly and willingly, true and proper euthanasia by omission</a:t>
            </a:r>
            <a:r>
              <a:rPr lang="en-US" dirty="0" smtClean="0"/>
              <a:t>.” </a:t>
            </a:r>
          </a:p>
          <a:p>
            <a:r>
              <a:rPr lang="en-US" dirty="0" smtClean="0"/>
              <a:t>Withdrawal of fluid and nutrition can be done if would only cause more suffering.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62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Terminally Ill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Often have a loss of self-esteem</a:t>
            </a:r>
          </a:p>
          <a:p>
            <a:r>
              <a:rPr lang="en-US" dirty="0" smtClean="0"/>
              <a:t>May be embarrassed about changed appearance</a:t>
            </a:r>
          </a:p>
          <a:p>
            <a:r>
              <a:rPr lang="en-US" dirty="0" smtClean="0"/>
              <a:t>May feel a burden to others</a:t>
            </a:r>
          </a:p>
          <a:p>
            <a:r>
              <a:rPr lang="en-US" dirty="0" smtClean="0"/>
              <a:t>May feel depressed</a:t>
            </a:r>
          </a:p>
          <a:p>
            <a:r>
              <a:rPr lang="en-US" dirty="0" smtClean="0"/>
              <a:t>May feel worthless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55830" y="5895330"/>
            <a:ext cx="6739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DO WE SAY BY OUR ACTIONS: “YOU’RE RIGHT”?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50790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Physician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There is no scientifically acceptable definition of unbearable physical or psychological pain – wrongful death can occur</a:t>
            </a:r>
          </a:p>
          <a:p>
            <a:r>
              <a:rPr lang="en-US" dirty="0" smtClean="0"/>
              <a:t>Patients can change their minds -  or undue influence of family</a:t>
            </a:r>
          </a:p>
          <a:p>
            <a:r>
              <a:rPr lang="en-US" dirty="0" smtClean="0"/>
              <a:t>Doctor’s diagnoses and prognoses can be wrong</a:t>
            </a:r>
          </a:p>
          <a:p>
            <a:r>
              <a:rPr lang="en-US" dirty="0" smtClean="0"/>
              <a:t>Legal euthanasia will erode the trust in a patient-doctor relationship</a:t>
            </a:r>
          </a:p>
        </p:txBody>
      </p:sp>
    </p:spTree>
    <p:extLst>
      <p:ext uri="{BB962C8B-B14F-4D97-AF65-F5344CB8AC3E}">
        <p14:creationId xmlns:p14="http://schemas.microsoft.com/office/powerpoint/2010/main" val="3788218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There will be adverse effects on psyche of the doctor</a:t>
            </a:r>
          </a:p>
          <a:p>
            <a:r>
              <a:rPr lang="en-US" dirty="0"/>
              <a:t>Euthanasia is but an illusion of control, dignity, and choice – dignity cannot be reduced to personal convenience</a:t>
            </a:r>
          </a:p>
          <a:p>
            <a:r>
              <a:rPr lang="en-US" dirty="0"/>
              <a:t>Psychiatrists can be exploited by the state</a:t>
            </a:r>
          </a:p>
          <a:p>
            <a:r>
              <a:rPr lang="en-US" dirty="0"/>
              <a:t>No way to exercise conscientious objection</a:t>
            </a:r>
          </a:p>
        </p:txBody>
      </p:sp>
    </p:spTree>
    <p:extLst>
      <p:ext uri="{BB962C8B-B14F-4D97-AF65-F5344CB8AC3E}">
        <p14:creationId xmlns:p14="http://schemas.microsoft.com/office/powerpoint/2010/main" val="894564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Psychologist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French psychologist – confidante to doctors and nurses who have euthanized:</a:t>
            </a:r>
          </a:p>
          <a:p>
            <a:r>
              <a:rPr lang="en-US" dirty="0" smtClean="0"/>
              <a:t>This radical act is a violent act</a:t>
            </a:r>
          </a:p>
          <a:p>
            <a:r>
              <a:rPr lang="en-US" dirty="0" smtClean="0"/>
              <a:t>Prolonged nightmares</a:t>
            </a:r>
          </a:p>
          <a:p>
            <a:r>
              <a:rPr lang="en-US" dirty="0" smtClean="0"/>
              <a:t>Haunted by the last look from the patient</a:t>
            </a:r>
          </a:p>
          <a:p>
            <a:r>
              <a:rPr lang="en-US" dirty="0" smtClean="0"/>
              <a:t>Unending depressions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02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Euthanasia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Jean</a:t>
            </a:r>
            <a:r>
              <a:rPr lang="en-US" dirty="0"/>
              <a:t>-Marc Lapiana, </a:t>
            </a:r>
            <a:r>
              <a:rPr lang="en-US" dirty="0" smtClean="0"/>
              <a:t>Director </a:t>
            </a:r>
            <a:r>
              <a:rPr lang="en-US" dirty="0"/>
              <a:t>of la Maison de S</a:t>
            </a:r>
            <a:r>
              <a:rPr lang="en-US" dirty="0" smtClean="0"/>
              <a:t>oins </a:t>
            </a:r>
            <a:r>
              <a:rPr lang="en-US" dirty="0"/>
              <a:t>P</a:t>
            </a:r>
            <a:r>
              <a:rPr lang="en-US" dirty="0" smtClean="0"/>
              <a:t>alliatifs </a:t>
            </a:r>
            <a:r>
              <a:rPr lang="en-US" dirty="0"/>
              <a:t>in Gardanne (France</a:t>
            </a:r>
            <a:r>
              <a:rPr lang="en-US" dirty="0" smtClean="0"/>
              <a:t>):</a:t>
            </a:r>
            <a:r>
              <a:rPr lang="en-US" dirty="0"/>
              <a:t> </a:t>
            </a:r>
          </a:p>
          <a:p>
            <a:r>
              <a:rPr lang="en-US" dirty="0"/>
              <a:t>"If we are opposed to the </a:t>
            </a:r>
            <a:r>
              <a:rPr lang="en-US" dirty="0" smtClean="0"/>
              <a:t>legalization </a:t>
            </a:r>
            <a:r>
              <a:rPr lang="en-US" dirty="0"/>
              <a:t>of euthanasia, it is not for moral or religious reasons, but because if we had the legal possibility to kill our patients, I and the team with whom I work would not give ourselves all the trouble that we do to find solutions for difficult situations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322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Euthanasia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277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Killing a patient is much easier than treating and accompanying someone </a:t>
            </a:r>
            <a:r>
              <a:rPr lang="en-US" dirty="0" smtClean="0"/>
              <a:t>until her </a:t>
            </a:r>
            <a:r>
              <a:rPr lang="en-US" dirty="0"/>
              <a:t>death comes naturally and peacefully.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914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Alberta Health Services?</a:t>
            </a:r>
            <a:endParaRPr lang="en-US" dirty="0"/>
          </a:p>
        </p:txBody>
      </p:sp>
      <p:pic>
        <p:nvPicPr>
          <p:cNvPr id="4" name="Content Placeholder 3" descr="healthreformsigful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3664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Basic Principles in Canadian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119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protection of human life is a fundamental value.</a:t>
            </a:r>
          </a:p>
          <a:p>
            <a:r>
              <a:rPr lang="en-US" dirty="0"/>
              <a:t>The patient has the right to autonomy and self-determination in making decisions about his or her medical care.</a:t>
            </a:r>
          </a:p>
          <a:p>
            <a:r>
              <a:rPr lang="en-US" dirty="0"/>
              <a:t>Human life needs to be considered from a quantitative and qualitative perspective.</a:t>
            </a:r>
          </a:p>
        </p:txBody>
      </p:sp>
    </p:spTree>
    <p:extLst>
      <p:ext uri="{BB962C8B-B14F-4D97-AF65-F5344CB8AC3E}">
        <p14:creationId xmlns:p14="http://schemas.microsoft.com/office/powerpoint/2010/main" val="95576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Canadian Medical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“current </a:t>
            </a:r>
            <a:r>
              <a:rPr lang="en-US" dirty="0"/>
              <a:t>stance on palliative care is: euthanasia and assisted suicide should be rejected in favor of palliative care. The Association believes Canada needs to devote more funding to palliative care as a viable end-of-life care. </a:t>
            </a:r>
            <a:r>
              <a:rPr lang="en-US" dirty="0" smtClean="0"/>
              <a:t>“</a:t>
            </a:r>
          </a:p>
          <a:p>
            <a:r>
              <a:rPr lang="en-US" dirty="0" smtClean="0"/>
              <a:t>Supports the right of physicians to exercise conscientious objection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288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Palliative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Focuses on meeting physical, emotional, and spiritual needs of people at the end of their lives.</a:t>
            </a:r>
          </a:p>
          <a:p>
            <a:r>
              <a:rPr lang="en-US" dirty="0" smtClean="0"/>
              <a:t>Effective pain management</a:t>
            </a:r>
          </a:p>
          <a:p>
            <a:r>
              <a:rPr lang="en-US" dirty="0" smtClean="0"/>
              <a:t>Sedation can be used if necessary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64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Palliative Care in Canada and Quebec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16% to 30% of Canadians (10% – 20% in Quebec) who die currently have access to or receive hospice palliative and end-of-life care </a:t>
            </a:r>
            <a:r>
              <a:rPr lang="en-US" dirty="0" smtClean="0"/>
              <a:t>services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867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Physician-Assisted Suicide</a:t>
            </a:r>
            <a:endParaRPr lang="en-US" dirty="0"/>
          </a:p>
        </p:txBody>
      </p:sp>
      <p:pic>
        <p:nvPicPr>
          <p:cNvPr id="6" name="Content Placeholder 5" descr="TitanicII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4" b="184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885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 Assisted Suicide</a:t>
            </a:r>
            <a:endParaRPr lang="en-US" dirty="0"/>
          </a:p>
        </p:txBody>
      </p:sp>
      <p:pic>
        <p:nvPicPr>
          <p:cNvPr id="4" name="Content Placeholder 3" descr="DrKevorkian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732" r="-227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40730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Doctor-Assisted Suicide</a:t>
            </a:r>
            <a:endParaRPr lang="en-US" dirty="0"/>
          </a:p>
        </p:txBody>
      </p:sp>
      <p:pic>
        <p:nvPicPr>
          <p:cNvPr id="6" name="Content Placeholder 5" descr="steven-fletch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2254783" y="6307693"/>
            <a:ext cx="482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Two New Bills Introduced – Steven Fletcher 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91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Popular Support for Doctor Assisted Suicide</a:t>
            </a:r>
            <a:endParaRPr lang="en-US" dirty="0"/>
          </a:p>
        </p:txBody>
      </p:sp>
      <p:pic>
        <p:nvPicPr>
          <p:cNvPr id="4" name="Content Placeholder 3" descr="assissted-suicid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912" r="-84912"/>
          <a:stretch>
            <a:fillRect/>
          </a:stretch>
        </p:blipFill>
        <p:spPr>
          <a:xfrm>
            <a:off x="457200" y="2090139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620394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Physician-Assisted Suicide</a:t>
            </a:r>
            <a:endParaRPr lang="en-US" dirty="0"/>
          </a:p>
        </p:txBody>
      </p:sp>
      <p:pic>
        <p:nvPicPr>
          <p:cNvPr id="4" name="Content Placeholder 3" descr="na1230-assisted-suicid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191" r="-78191"/>
          <a:stretch>
            <a:fillRect/>
          </a:stretch>
        </p:blipFill>
        <p:spPr>
          <a:xfrm>
            <a:off x="457200" y="1928385"/>
            <a:ext cx="8229600" cy="4525963"/>
          </a:xfrm>
        </p:spPr>
      </p:pic>
      <p:sp>
        <p:nvSpPr>
          <p:cNvPr id="5" name="TextBox 4"/>
          <p:cNvSpPr txBox="1"/>
          <p:nvPr/>
        </p:nvSpPr>
        <p:spPr>
          <a:xfrm>
            <a:off x="-1598327" y="174080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63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Physician-assisted Suicide</a:t>
            </a:r>
            <a:endParaRPr lang="en-US" dirty="0"/>
          </a:p>
        </p:txBody>
      </p:sp>
      <p:pic>
        <p:nvPicPr>
          <p:cNvPr id="4" name="Content Placeholder 3" descr="gr-assisted-suicide-300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346" r="-123346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7135388" y="5756831"/>
            <a:ext cx="466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544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Doctor Assisted Suicide</a:t>
            </a:r>
            <a:endParaRPr lang="en-US" dirty="0"/>
          </a:p>
        </p:txBody>
      </p:sp>
      <p:pic>
        <p:nvPicPr>
          <p:cNvPr id="4" name="Content Placeholder 3" descr="end-of-life-overview-1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999" r="-119999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849973" y="5756831"/>
            <a:ext cx="466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71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Assisted Suicide</a:t>
            </a:r>
            <a:endParaRPr lang="en-US" dirty="0"/>
          </a:p>
        </p:txBody>
      </p:sp>
      <p:pic>
        <p:nvPicPr>
          <p:cNvPr id="4" name="Content Placeholder 3" descr="euthanasia-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2" r="-10712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8347314" y="5756831"/>
            <a:ext cx="479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132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Physician-assisted suicide: physician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March 2013 CMAJ: only 16% would take part</a:t>
            </a:r>
          </a:p>
          <a:p>
            <a:r>
              <a:rPr lang="en-US" dirty="0" smtClean="0"/>
              <a:t>September 2013 NEJM: Survey. 36% MD’s in 74 countries were in favour of physician assisted suicide.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00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 Directives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be respected when available and applicable</a:t>
            </a:r>
          </a:p>
          <a:p>
            <a:r>
              <a:rPr lang="en-US" dirty="0" smtClean="0"/>
              <a:t>Not followed in all cases: e.g. too  specific or too general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283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 Directives</a:t>
            </a:r>
            <a:endParaRPr lang="en-US" dirty="0"/>
          </a:p>
        </p:txBody>
      </p:sp>
      <p:pic>
        <p:nvPicPr>
          <p:cNvPr id="4" name="Content Placeholder 3" descr="Assisted Suicide 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0" b="89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35675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 Directives</a:t>
            </a:r>
            <a:endParaRPr lang="en-US" dirty="0"/>
          </a:p>
        </p:txBody>
      </p:sp>
      <p:pic>
        <p:nvPicPr>
          <p:cNvPr id="4" name="Content Placeholder 3" descr="2007-11-17-insurance.gi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0" t="-55152" b="-32529"/>
          <a:stretch/>
        </p:blipFill>
        <p:spPr>
          <a:xfrm>
            <a:off x="1041766" y="1842773"/>
            <a:ext cx="6988578" cy="4064562"/>
          </a:xfrm>
        </p:spPr>
      </p:pic>
    </p:spTree>
    <p:extLst>
      <p:ext uri="{BB962C8B-B14F-4D97-AF65-F5344CB8AC3E}">
        <p14:creationId xmlns:p14="http://schemas.microsoft.com/office/powerpoint/2010/main" val="340966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Catholic Perspective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Faith in Jesus Christ – offers Divine life</a:t>
            </a:r>
          </a:p>
          <a:p>
            <a:r>
              <a:rPr lang="en-US" dirty="0" smtClean="0"/>
              <a:t>Jesus taught us to love others especially the suffering</a:t>
            </a:r>
          </a:p>
          <a:p>
            <a:r>
              <a:rPr lang="en-US" dirty="0" smtClean="0"/>
              <a:t>We are not to kill. ” Choose life”</a:t>
            </a:r>
          </a:p>
          <a:p>
            <a:r>
              <a:rPr lang="en-US" dirty="0" smtClean="0"/>
              <a:t>We are to provide comfort ,care, and hope</a:t>
            </a:r>
          </a:p>
          <a:p>
            <a:r>
              <a:rPr lang="en-US" dirty="0" smtClean="0"/>
              <a:t>One never loses their human dignity</a:t>
            </a:r>
          </a:p>
          <a:p>
            <a:r>
              <a:rPr lang="en-US" dirty="0" smtClean="0"/>
              <a:t>God </a:t>
            </a:r>
            <a:r>
              <a:rPr lang="en-US" dirty="0"/>
              <a:t>has the “big picture</a:t>
            </a:r>
            <a:r>
              <a:rPr lang="en-US" dirty="0" smtClean="0"/>
              <a:t>” – He is sovereign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248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Pray for Health Care Professionals</a:t>
            </a:r>
            <a:endParaRPr lang="en-US" dirty="0"/>
          </a:p>
        </p:txBody>
      </p:sp>
      <p:pic>
        <p:nvPicPr>
          <p:cNvPr id="4" name="Content Placeholder 3" descr="TGCLshowbroadcast2012052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4006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4778</TotalTime>
  <Words>1164</Words>
  <Application>Microsoft Macintosh PowerPoint</Application>
  <PresentationFormat>On-screen Show (4:3)</PresentationFormat>
  <Paragraphs>142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Twilight</vt:lpstr>
      <vt:lpstr>“If I Had a Gun I’d Shoot Him”</vt:lpstr>
      <vt:lpstr>Physicians and End-of-Life Care</vt:lpstr>
      <vt:lpstr>Physician’s Role</vt:lpstr>
      <vt:lpstr>Medical Ethics</vt:lpstr>
      <vt:lpstr>Factors Affecting Physicians</vt:lpstr>
      <vt:lpstr>Euthanasia</vt:lpstr>
      <vt:lpstr>Euthanasia is not:</vt:lpstr>
      <vt:lpstr>Euthanasia</vt:lpstr>
      <vt:lpstr>Alberta Health Services?</vt:lpstr>
      <vt:lpstr>Multiculturalism and Views of Euthanasia</vt:lpstr>
      <vt:lpstr>Catholic Attitudes</vt:lpstr>
      <vt:lpstr>Quebec Bill 52</vt:lpstr>
      <vt:lpstr>PQ in Quebec – Bill 52</vt:lpstr>
      <vt:lpstr>Terminology</vt:lpstr>
      <vt:lpstr>Physician’s Alliance for the Total Refusal of Euthanasia</vt:lpstr>
      <vt:lpstr>Physician’s Alliance for the Total Refusal of Euthanasia</vt:lpstr>
      <vt:lpstr>Catholic Perspective</vt:lpstr>
      <vt:lpstr>Fluids and Nutrition at End-of Life</vt:lpstr>
      <vt:lpstr>The Terminally Ill Patient</vt:lpstr>
      <vt:lpstr>Physician Concerns</vt:lpstr>
      <vt:lpstr>Physician Concerns</vt:lpstr>
      <vt:lpstr>A Psychologist Reports</vt:lpstr>
      <vt:lpstr>Euthanasia</vt:lpstr>
      <vt:lpstr>Euthanasia</vt:lpstr>
      <vt:lpstr>Alberta Health Services?</vt:lpstr>
      <vt:lpstr>Three Basic Principles in Canadian Law</vt:lpstr>
      <vt:lpstr>Canadian Medical Association</vt:lpstr>
      <vt:lpstr>Palliative Care</vt:lpstr>
      <vt:lpstr>Palliative Care in Canada and Quebec</vt:lpstr>
      <vt:lpstr>Physician-Assisted Suicide</vt:lpstr>
      <vt:lpstr>Physician Assisted Suicide</vt:lpstr>
      <vt:lpstr>Doctor-Assisted Suicide</vt:lpstr>
      <vt:lpstr>Popular Support for Doctor Assisted Suicide</vt:lpstr>
      <vt:lpstr>Physician-Assisted Suicide</vt:lpstr>
      <vt:lpstr>Physician-assisted Suicide</vt:lpstr>
      <vt:lpstr>Doctor Assisted Suicide</vt:lpstr>
      <vt:lpstr>Assisted Suicide</vt:lpstr>
      <vt:lpstr>Physician-assisted suicide: physician support</vt:lpstr>
      <vt:lpstr>Advance Directives</vt:lpstr>
      <vt:lpstr>Advance Directives</vt:lpstr>
      <vt:lpstr>Advance Directives</vt:lpstr>
      <vt:lpstr>Catholic Perspective </vt:lpstr>
      <vt:lpstr>Pray for Health Care Professionals</vt:lpstr>
    </vt:vector>
  </TitlesOfParts>
  <Company>Randall P. Abele Professional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“If I Had a Gun I’d Shoot Him”</dc:title>
  <dc:creator>Randall Abele</dc:creator>
  <cp:lastModifiedBy>Randall Abele</cp:lastModifiedBy>
  <cp:revision>63</cp:revision>
  <dcterms:created xsi:type="dcterms:W3CDTF">2014-03-27T17:17:05Z</dcterms:created>
  <dcterms:modified xsi:type="dcterms:W3CDTF">2014-04-05T13:05:14Z</dcterms:modified>
</cp:coreProperties>
</file>